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56" r:id="rId3"/>
    <p:sldId id="257" r:id="rId4"/>
    <p:sldId id="258" r:id="rId5"/>
    <p:sldId id="259" r:id="rId6"/>
    <p:sldId id="260" r:id="rId7"/>
    <p:sldId id="261" r:id="rId8"/>
    <p:sldId id="262" r:id="rId9"/>
    <p:sldId id="270" r:id="rId10"/>
    <p:sldId id="263" r:id="rId11"/>
    <p:sldId id="264" r:id="rId12"/>
    <p:sldId id="273" r:id="rId13"/>
    <p:sldId id="265" r:id="rId14"/>
    <p:sldId id="266" r:id="rId15"/>
    <p:sldId id="272" r:id="rId16"/>
    <p:sldId id="267" r:id="rId17"/>
    <p:sldId id="268" r:id="rId18"/>
    <p:sldId id="269" r:id="rId19"/>
    <p:sldId id="271" r:id="rId20"/>
    <p:sldId id="274" r:id="rId21"/>
    <p:sldId id="279"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1/1/2013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1/1/2013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D8BD707-D9CF-40AE-B4C6-C98DA3205C09}" type="datetimeFigureOut">
              <a:rPr lang="en-US" smtClean="0"/>
              <a:pPr/>
              <a:t>1/1/2013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1/1/2013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1/1/2013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00800"/>
          </a:xfrm>
        </p:spPr>
        <p:txBody>
          <a:bodyPr/>
          <a:lstStyle/>
          <a:p>
            <a:endParaRPr lang="en-US" dirty="0" smtClean="0"/>
          </a:p>
          <a:p>
            <a:pPr marL="0" indent="0">
              <a:buNone/>
            </a:pPr>
            <a:endParaRPr lang="en-US" dirty="0"/>
          </a:p>
          <a:p>
            <a:endParaRPr lang="en-US" dirty="0" smtClean="0"/>
          </a:p>
          <a:p>
            <a:pPr marL="0" indent="0" algn="ctr">
              <a:buNone/>
            </a:pPr>
            <a:r>
              <a:rPr lang="en-US" sz="4000" b="1" i="1" dirty="0" smtClean="0">
                <a:latin typeface="Times New Roman" panose="02020603050405020304" pitchFamily="18" charset="0"/>
                <a:cs typeface="Times New Roman" panose="02020603050405020304" pitchFamily="18" charset="0"/>
              </a:rPr>
              <a:t>Histology of Urinary system</a:t>
            </a:r>
          </a:p>
          <a:p>
            <a:pPr marL="0" indent="0" algn="ctr">
              <a:buNone/>
            </a:pPr>
            <a:r>
              <a:rPr lang="en-US" sz="4000" b="1" i="1" dirty="0" smtClean="0">
                <a:latin typeface="Times New Roman" panose="02020603050405020304" pitchFamily="18" charset="0"/>
                <a:cs typeface="Times New Roman" panose="02020603050405020304" pitchFamily="18" charset="0"/>
              </a:rPr>
              <a:t>Lecture 1 Kidney</a:t>
            </a:r>
          </a:p>
          <a:p>
            <a:pPr marL="0" indent="0" algn="ctr">
              <a:buNone/>
            </a:pPr>
            <a:r>
              <a:rPr lang="en-US" sz="4000" b="1" i="1" dirty="0" smtClean="0">
                <a:solidFill>
                  <a:srgbClr val="FF0000"/>
                </a:solidFill>
                <a:latin typeface="Times New Roman" panose="02020603050405020304" pitchFamily="18" charset="0"/>
                <a:cs typeface="Times New Roman" panose="02020603050405020304" pitchFamily="18" charset="0"/>
              </a:rPr>
              <a:t>Dr. </a:t>
            </a:r>
            <a:r>
              <a:rPr lang="en-US" sz="4000" b="1" i="1" dirty="0" err="1" smtClean="0">
                <a:solidFill>
                  <a:srgbClr val="FF0000"/>
                </a:solidFill>
                <a:latin typeface="Times New Roman" panose="02020603050405020304" pitchFamily="18" charset="0"/>
                <a:cs typeface="Times New Roman" panose="02020603050405020304" pitchFamily="18" charset="0"/>
              </a:rPr>
              <a:t>Fatin</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Latef</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flipV="1">
            <a:off x="457200" y="0"/>
            <a:ext cx="8229600" cy="152400"/>
          </a:xfrm>
        </p:spPr>
        <p:txBody>
          <a:bodyPr>
            <a:normAutofit fontScale="90000"/>
          </a:bodyPr>
          <a:lstStyle/>
          <a:p>
            <a:endParaRPr lang="en-US" dirty="0"/>
          </a:p>
        </p:txBody>
      </p:sp>
    </p:spTree>
    <p:extLst>
      <p:ext uri="{BB962C8B-B14F-4D97-AF65-F5344CB8AC3E}">
        <p14:creationId xmlns:p14="http://schemas.microsoft.com/office/powerpoint/2010/main" val="2798314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93663"/>
            <a:ext cx="9034463" cy="66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641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77000"/>
          </a:xfrm>
        </p:spPr>
        <p:txBody>
          <a:bodyPr>
            <a:normAutofit/>
          </a:bodyPr>
          <a:lstStyle/>
          <a:p>
            <a:pPr algn="just">
              <a:buNone/>
            </a:pPr>
            <a:r>
              <a:rPr lang="en-US" sz="3000" dirty="0">
                <a:solidFill>
                  <a:schemeClr val="tx2"/>
                </a:solidFill>
                <a:latin typeface="Times New Roman" panose="02020603050405020304" pitchFamily="18" charset="0"/>
                <a:cs typeface="Times New Roman" panose="02020603050405020304" pitchFamily="18" charset="0"/>
              </a:rPr>
              <a:t>Note-the proximal and distal convoluted tubules are located in the cortex, the straight portion of proximal and distal tubules &amp;the thick, thin segments make a loop    that  extend in to the medulla called loop of </a:t>
            </a:r>
            <a:r>
              <a:rPr lang="en-US" sz="3000" dirty="0" err="1">
                <a:solidFill>
                  <a:schemeClr val="tx2"/>
                </a:solidFill>
                <a:latin typeface="Times New Roman" panose="02020603050405020304" pitchFamily="18" charset="0"/>
                <a:cs typeface="Times New Roman" panose="02020603050405020304" pitchFamily="18" charset="0"/>
              </a:rPr>
              <a:t>henles</a:t>
            </a:r>
            <a:r>
              <a:rPr lang="en-US" sz="3000" dirty="0">
                <a:solidFill>
                  <a:schemeClr val="tx2"/>
                </a:solidFill>
                <a:latin typeface="Times New Roman" panose="02020603050405020304" pitchFamily="18" charset="0"/>
                <a:cs typeface="Times New Roman" panose="02020603050405020304" pitchFamily="18" charset="0"/>
              </a:rPr>
              <a:t>.                  </a:t>
            </a:r>
          </a:p>
          <a:p>
            <a:pPr marL="0" indent="0">
              <a:buNone/>
            </a:pPr>
            <a:r>
              <a:rPr lang="en-US" dirty="0" smtClean="0">
                <a:solidFill>
                  <a:srgbClr val="FF0000"/>
                </a:solidFill>
                <a:latin typeface="Times New Roman" panose="02020603050405020304" pitchFamily="18" charset="0"/>
                <a:cs typeface="Times New Roman" panose="02020603050405020304" pitchFamily="18" charset="0"/>
              </a:rPr>
              <a:t>1-Renal </a:t>
            </a:r>
            <a:r>
              <a:rPr lang="en-US" dirty="0">
                <a:solidFill>
                  <a:srgbClr val="FF0000"/>
                </a:solidFill>
                <a:latin typeface="Times New Roman" panose="02020603050405020304" pitchFamily="18" charset="0"/>
                <a:cs typeface="Times New Roman" panose="02020603050405020304" pitchFamily="18" charset="0"/>
              </a:rPr>
              <a:t>corpuscle :composed of:</a:t>
            </a:r>
          </a:p>
          <a:p>
            <a:pPr algn="just">
              <a:buNone/>
            </a:pPr>
            <a:r>
              <a:rPr lang="en-US" sz="3000" dirty="0">
                <a:latin typeface="Times New Roman" panose="02020603050405020304" pitchFamily="18" charset="0"/>
                <a:cs typeface="Times New Roman" panose="02020603050405020304" pitchFamily="18" charset="0"/>
              </a:rPr>
              <a:t>A-Glomerulus- a network of blood capillaries (fenestrated) about (10-20) capillaries loop surrounded by Bowman's      capsule.                                                                                             </a:t>
            </a:r>
          </a:p>
          <a:p>
            <a:pPr algn="just">
              <a:buNone/>
            </a:pPr>
            <a:r>
              <a:rPr lang="en-US" sz="3000" dirty="0">
                <a:latin typeface="Times New Roman" panose="02020603050405020304" pitchFamily="18" charset="0"/>
                <a:cs typeface="Times New Roman" panose="02020603050405020304" pitchFamily="18" charset="0"/>
              </a:rPr>
              <a:t>B-</a:t>
            </a:r>
            <a:r>
              <a:rPr lang="en-US" sz="3000" dirty="0" err="1">
                <a:latin typeface="Times New Roman" panose="02020603050405020304" pitchFamily="18" charset="0"/>
                <a:cs typeface="Times New Roman" panose="02020603050405020304" pitchFamily="18" charset="0"/>
              </a:rPr>
              <a:t>Bowmans</a:t>
            </a:r>
            <a:r>
              <a:rPr lang="en-US" sz="3000" dirty="0">
                <a:latin typeface="Times New Roman" panose="02020603050405020304" pitchFamily="18" charset="0"/>
                <a:cs typeface="Times New Roman" panose="02020603050405020304" pitchFamily="18" charset="0"/>
              </a:rPr>
              <a:t> capsule-enclosed the glomerulus. It has two     layers:  </a:t>
            </a:r>
          </a:p>
          <a:p>
            <a:pPr algn="just">
              <a:buNone/>
            </a:pPr>
            <a:r>
              <a:rPr lang="en-US" sz="3000" dirty="0">
                <a:latin typeface="Times New Roman" panose="02020603050405020304" pitchFamily="18" charset="0"/>
                <a:cs typeface="Times New Roman" panose="02020603050405020304" pitchFamily="18" charset="0"/>
              </a:rPr>
              <a:t>*Parietal layer formed by simple squamous epithelium.</a:t>
            </a:r>
          </a:p>
          <a:p>
            <a:pPr algn="just">
              <a:buNone/>
            </a:pPr>
            <a:r>
              <a:rPr lang="en-US" sz="3000" dirty="0">
                <a:latin typeface="Times New Roman" panose="02020603050405020304" pitchFamily="18" charset="0"/>
                <a:cs typeface="Times New Roman" panose="02020603050405020304" pitchFamily="18" charset="0"/>
              </a:rPr>
              <a:t>*Visceral layer the podocytes.                                                                                          </a:t>
            </a:r>
            <a:endParaRPr lang="ar-SA" sz="3000" dirty="0">
              <a:latin typeface="Times New Roman" panose="02020603050405020304" pitchFamily="18" charset="0"/>
              <a:cs typeface="Times New Roman" panose="02020603050405020304" pitchFamily="18" charset="0"/>
            </a:endParaRPr>
          </a:p>
          <a:p>
            <a:pPr marL="0" indent="0" algn="just">
              <a:buNone/>
            </a:pPr>
            <a:endParaRPr lang="en-US" sz="30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7200" y="76200"/>
            <a:ext cx="8229600" cy="76200"/>
          </a:xfrm>
        </p:spPr>
        <p:txBody>
          <a:bodyPr>
            <a:normAutofit fontScale="90000"/>
          </a:bodyPr>
          <a:lstStyle/>
          <a:p>
            <a:endParaRPr lang="en-US" dirty="0"/>
          </a:p>
        </p:txBody>
      </p:sp>
    </p:spTree>
    <p:extLst>
      <p:ext uri="{BB962C8B-B14F-4D97-AF65-F5344CB8AC3E}">
        <p14:creationId xmlns:p14="http://schemas.microsoft.com/office/powerpoint/2010/main" val="3621082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69863"/>
            <a:ext cx="8791575" cy="651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3630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629400"/>
          </a:xfrm>
        </p:spPr>
        <p:txBody>
          <a:bodyPr>
            <a:normAutofit/>
          </a:bodyPr>
          <a:lstStyle/>
          <a:p>
            <a:pPr>
              <a:buNone/>
            </a:pPr>
            <a:r>
              <a:rPr lang="en-US" sz="3800" b="1" i="1" dirty="0">
                <a:solidFill>
                  <a:srgbClr val="FF0000"/>
                </a:solidFill>
                <a:latin typeface="Times New Roman" panose="02020603050405020304" pitchFamily="18" charset="0"/>
                <a:cs typeface="Times New Roman" panose="02020603050405020304" pitchFamily="18" charset="0"/>
              </a:rPr>
              <a:t>Podocytes</a:t>
            </a:r>
          </a:p>
          <a:p>
            <a:pPr algn="just">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Are </a:t>
            </a:r>
            <a:r>
              <a:rPr lang="en-US" dirty="0">
                <a:latin typeface="Times New Roman" panose="02020603050405020304" pitchFamily="18" charset="0"/>
                <a:cs typeface="Times New Roman" panose="02020603050405020304" pitchFamily="18" charset="0"/>
              </a:rPr>
              <a:t>modified cells with multiple processes and pedicles.</a:t>
            </a:r>
          </a:p>
          <a:p>
            <a:pPr algn="just">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processes and pedicles surround the glomerular  capillaries.                                                                                           </a:t>
            </a:r>
          </a:p>
          <a:p>
            <a:pPr algn="just">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spaces between adjacent pedicles, called the  filtration</a:t>
            </a:r>
          </a:p>
          <a:p>
            <a:pPr algn="just">
              <a:buNone/>
            </a:pPr>
            <a:r>
              <a:rPr lang="en-US" dirty="0">
                <a:latin typeface="Times New Roman" panose="02020603050405020304" pitchFamily="18" charset="0"/>
                <a:cs typeface="Times New Roman" panose="02020603050405020304" pitchFamily="18" charset="0"/>
              </a:rPr>
              <a:t>slits.          </a:t>
            </a:r>
          </a:p>
          <a:p>
            <a:pPr algn="just">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pedicels interdigitate with each other and attach to the basal lamina of capillary endothelium. </a:t>
            </a:r>
            <a:r>
              <a:rPr lang="en-US" dirty="0"/>
              <a:t>                                       </a:t>
            </a:r>
          </a:p>
          <a:p>
            <a:pPr>
              <a:buNone/>
            </a:pPr>
            <a:r>
              <a:rPr lang="en-US" b="1" i="1" dirty="0" smtClean="0">
                <a:solidFill>
                  <a:srgbClr val="FF0000"/>
                </a:solidFill>
                <a:latin typeface="Times New Roman" panose="02020603050405020304" pitchFamily="18" charset="0"/>
                <a:cs typeface="Times New Roman" panose="02020603050405020304" pitchFamily="18" charset="0"/>
              </a:rPr>
              <a:t>Function </a:t>
            </a:r>
            <a:r>
              <a:rPr lang="en-US" b="1" i="1" dirty="0">
                <a:solidFill>
                  <a:srgbClr val="FF0000"/>
                </a:solidFill>
                <a:latin typeface="Times New Roman" panose="02020603050405020304" pitchFamily="18" charset="0"/>
                <a:cs typeface="Times New Roman" panose="02020603050405020304" pitchFamily="18" charset="0"/>
              </a:rPr>
              <a:t>of podocytes:</a:t>
            </a:r>
          </a:p>
          <a:p>
            <a:pPr algn="jus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Mechanical </a:t>
            </a:r>
            <a:r>
              <a:rPr lang="en-US" dirty="0">
                <a:latin typeface="Times New Roman" panose="02020603050405020304" pitchFamily="18" charset="0"/>
                <a:cs typeface="Times New Roman" panose="02020603050405020304" pitchFamily="18" charset="0"/>
              </a:rPr>
              <a:t>support; they act to prevent the rupture of the glomerular capillaries due to blood pressure and at the same </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time allow filtration to proceed.</a:t>
            </a:r>
          </a:p>
          <a:p>
            <a:pPr algn="just">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secondary processes support the hydrostatic pressure exerted on the basement membrane filtration.                         </a:t>
            </a:r>
            <a:endParaRPr lang="ar-SA"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7200" y="0"/>
            <a:ext cx="8229600" cy="76200"/>
          </a:xfrm>
        </p:spPr>
        <p:txBody>
          <a:bodyPr>
            <a:normAutofit fontScale="90000"/>
          </a:bodyPr>
          <a:lstStyle/>
          <a:p>
            <a:endParaRPr lang="en-US" dirty="0"/>
          </a:p>
        </p:txBody>
      </p:sp>
    </p:spTree>
    <p:extLst>
      <p:ext uri="{BB962C8B-B14F-4D97-AF65-F5344CB8AC3E}">
        <p14:creationId xmlns:p14="http://schemas.microsoft.com/office/powerpoint/2010/main" val="2132339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Autofit/>
          </a:bodyPr>
          <a:lstStyle/>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epithelium covering each capillary is the </a:t>
            </a:r>
            <a:r>
              <a:rPr lang="en-US" sz="2400" dirty="0" smtClean="0">
                <a:latin typeface="Times New Roman" panose="02020603050405020304" pitchFamily="18" charset="0"/>
                <a:cs typeface="Times New Roman" panose="02020603050405020304" pitchFamily="18" charset="0"/>
              </a:rPr>
              <a:t>glomeruli </a:t>
            </a:r>
            <a:r>
              <a:rPr lang="en-US" sz="2400" dirty="0">
                <a:latin typeface="Times New Roman" panose="02020603050405020304" pitchFamily="18" charset="0"/>
                <a:cs typeface="Times New Roman" panose="02020603050405020304" pitchFamily="18" charset="0"/>
              </a:rPr>
              <a:t>epithelium and that lining the opposing wall is known  as capsular </a:t>
            </a:r>
            <a:r>
              <a:rPr lang="en-US" sz="2400" dirty="0" smtClean="0">
                <a:latin typeface="Times New Roman" panose="02020603050405020304" pitchFamily="18" charset="0"/>
                <a:cs typeface="Times New Roman" panose="02020603050405020304" pitchFamily="18" charset="0"/>
              </a:rPr>
              <a:t>epithelium</a:t>
            </a:r>
            <a:r>
              <a:rPr lang="ar-IQ"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(which received fluid filtered through the capillary wall and visceral layer).                                                                                                  </a:t>
            </a:r>
            <a:endParaRPr lang="en-US"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Bowman's </a:t>
            </a:r>
            <a:r>
              <a:rPr lang="en-US" sz="2400" dirty="0">
                <a:latin typeface="Times New Roman" panose="02020603050405020304" pitchFamily="18" charset="0"/>
                <a:cs typeface="Times New Roman" panose="02020603050405020304" pitchFamily="18" charset="0"/>
              </a:rPr>
              <a:t>space is the space between capillaries and capsular</a:t>
            </a:r>
            <a:r>
              <a:rPr lang="en-US" sz="2400" dirty="0" smtClean="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 Each renal corpuscle has:</a:t>
            </a:r>
          </a:p>
          <a:p>
            <a:pPr marL="0" indent="0" algn="just">
              <a:buNone/>
            </a:pPr>
            <a:r>
              <a:rPr lang="en-US" sz="2400" dirty="0" smtClean="0">
                <a:solidFill>
                  <a:srgbClr val="C00000"/>
                </a:solidFill>
                <a:latin typeface="Times New Roman" panose="02020603050405020304" pitchFamily="18" charset="0"/>
                <a:cs typeface="Times New Roman" panose="02020603050405020304" pitchFamily="18" charset="0"/>
              </a:rPr>
              <a:t>-Vascular </a:t>
            </a:r>
            <a:r>
              <a:rPr lang="en-US" sz="2400" dirty="0">
                <a:solidFill>
                  <a:srgbClr val="C00000"/>
                </a:solidFill>
                <a:latin typeface="Times New Roman" panose="02020603050405020304" pitchFamily="18" charset="0"/>
                <a:cs typeface="Times New Roman" panose="02020603050405020304" pitchFamily="18" charset="0"/>
              </a:rPr>
              <a:t>pole </a:t>
            </a:r>
            <a:r>
              <a:rPr lang="en-US" sz="2400" dirty="0">
                <a:latin typeface="Times New Roman" panose="02020603050405020304" pitchFamily="18" charset="0"/>
                <a:cs typeface="Times New Roman" panose="02020603050405020304" pitchFamily="18" charset="0"/>
              </a:rPr>
              <a:t>represent the region of the renal corpuscle where the efferent and afferent arterioles are located for composed of </a:t>
            </a:r>
            <a:r>
              <a:rPr lang="en-US" sz="2400" dirty="0" smtClean="0">
                <a:latin typeface="Times New Roman" panose="02020603050405020304" pitchFamily="18" charset="0"/>
                <a:cs typeface="Times New Roman" panose="02020603050405020304" pitchFamily="18" charset="0"/>
              </a:rPr>
              <a:t>glomerulus.                                                                                                         </a:t>
            </a:r>
          </a:p>
          <a:p>
            <a:pPr marL="0" indent="0" algn="just">
              <a:buNone/>
            </a:pPr>
            <a:endParaRPr lang="en-US" sz="2400"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en-US" sz="2400" dirty="0" smtClean="0">
                <a:solidFill>
                  <a:srgbClr val="C00000"/>
                </a:solidFill>
                <a:latin typeface="Times New Roman" panose="02020603050405020304" pitchFamily="18" charset="0"/>
                <a:cs typeface="Times New Roman" panose="02020603050405020304" pitchFamily="18" charset="0"/>
              </a:rPr>
              <a:t>-Urinary </a:t>
            </a:r>
            <a:r>
              <a:rPr lang="en-US" sz="2400" dirty="0">
                <a:solidFill>
                  <a:srgbClr val="C00000"/>
                </a:solidFill>
                <a:latin typeface="Times New Roman" panose="02020603050405020304" pitchFamily="18" charset="0"/>
                <a:cs typeface="Times New Roman" panose="02020603050405020304" pitchFamily="18" charset="0"/>
              </a:rPr>
              <a:t>pole </a:t>
            </a:r>
            <a:r>
              <a:rPr lang="en-US" sz="2400" dirty="0">
                <a:latin typeface="Times New Roman" panose="02020603050405020304" pitchFamily="18" charset="0"/>
                <a:cs typeface="Times New Roman" panose="02020603050405020304" pitchFamily="18" charset="0"/>
              </a:rPr>
              <a:t>opposite the vascular pole located where the capsular epithelium is continues with the </a:t>
            </a:r>
            <a:r>
              <a:rPr lang="en-US" sz="2400" dirty="0" smtClean="0">
                <a:latin typeface="Times New Roman" panose="02020603050405020304" pitchFamily="18" charset="0"/>
                <a:cs typeface="Times New Roman" panose="02020603050405020304" pitchFamily="18" charset="0"/>
              </a:rPr>
              <a:t>cuboidal </a:t>
            </a:r>
            <a:r>
              <a:rPr lang="en-US" sz="2400" dirty="0">
                <a:latin typeface="Times New Roman" panose="02020603050405020304" pitchFamily="18" charset="0"/>
                <a:cs typeface="Times New Roman" panose="02020603050405020304" pitchFamily="18" charset="0"/>
              </a:rPr>
              <a:t>epithelium of the proximal convoluted </a:t>
            </a:r>
            <a:r>
              <a:rPr lang="en-US" sz="2400" dirty="0" smtClean="0">
                <a:latin typeface="Times New Roman" panose="02020603050405020304" pitchFamily="18" charset="0"/>
                <a:cs typeface="Times New Roman" panose="02020603050405020304" pitchFamily="18" charset="0"/>
              </a:rPr>
              <a:t>tubule (PCT begin).                                                                             </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7200" y="76200"/>
            <a:ext cx="8229600" cy="76200"/>
          </a:xfrm>
        </p:spPr>
        <p:txBody>
          <a:bodyPr>
            <a:normAutofit fontScale="90000"/>
          </a:bodyPr>
          <a:lstStyle/>
          <a:p>
            <a:endParaRPr lang="en-US" dirty="0"/>
          </a:p>
        </p:txBody>
      </p:sp>
    </p:spTree>
    <p:extLst>
      <p:ext uri="{BB962C8B-B14F-4D97-AF65-F5344CB8AC3E}">
        <p14:creationId xmlns:p14="http://schemas.microsoft.com/office/powerpoint/2010/main" val="3239061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39700"/>
            <a:ext cx="8218487"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366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a:bodyPr>
          <a:lstStyle/>
          <a:p>
            <a:pPr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The glomerular capillaries are situated between two arterioles (afferent &amp;efferent) , however, blood through the capillaries it is under considerable </a:t>
            </a:r>
            <a:r>
              <a:rPr lang="en-US" sz="2800" dirty="0" smtClean="0">
                <a:latin typeface="Times New Roman" panose="02020603050405020304" pitchFamily="18" charset="0"/>
                <a:cs typeface="Times New Roman" panose="02020603050405020304" pitchFamily="18" charset="0"/>
              </a:rPr>
              <a:t>pressure </a:t>
            </a:r>
            <a:r>
              <a:rPr lang="en-US" sz="2800" dirty="0">
                <a:latin typeface="Times New Roman" panose="02020603050405020304" pitchFamily="18" charset="0"/>
                <a:cs typeface="Times New Roman" panose="02020603050405020304" pitchFamily="18" charset="0"/>
              </a:rPr>
              <a:t>and a clear fluid, the blood ultra filtrate, filter through the glomerular vessels walls and the glomerular epithelium in to capsular space,  urine is formed from the blood ultra filtrate as flow through </a:t>
            </a: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various nephron </a:t>
            </a:r>
            <a:r>
              <a:rPr lang="en-US" sz="2800" dirty="0" smtClean="0">
                <a:latin typeface="Times New Roman" panose="02020603050405020304" pitchFamily="18" charset="0"/>
                <a:cs typeface="Times New Roman" panose="02020603050405020304" pitchFamily="18" charset="0"/>
              </a:rPr>
              <a:t>segments.</a:t>
            </a:r>
          </a:p>
          <a:p>
            <a:pPr algn="just">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Capsular epithelium is typical simple squamous epithelium, it become cuboidal at the urinary pole.                                                  </a:t>
            </a:r>
          </a:p>
          <a:p>
            <a:pPr algn="just">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7200" y="76200"/>
            <a:ext cx="8229600" cy="45719"/>
          </a:xfrm>
        </p:spPr>
        <p:txBody>
          <a:bodyPr>
            <a:normAutofit fontScale="90000"/>
          </a:bodyPr>
          <a:lstStyle/>
          <a:p>
            <a:endParaRPr lang="en-US" dirty="0"/>
          </a:p>
        </p:txBody>
      </p:sp>
    </p:spTree>
    <p:extLst>
      <p:ext uri="{BB962C8B-B14F-4D97-AF65-F5344CB8AC3E}">
        <p14:creationId xmlns:p14="http://schemas.microsoft.com/office/powerpoint/2010/main" val="2079027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a:bodyPr>
          <a:lstStyle/>
          <a:p>
            <a:pPr marL="0" indent="0">
              <a:buNone/>
            </a:pPr>
            <a:r>
              <a:rPr lang="en-US" b="1" i="1" dirty="0" smtClean="0">
                <a:solidFill>
                  <a:srgbClr val="FF0000"/>
                </a:solidFill>
                <a:latin typeface="Times New Roman" panose="02020603050405020304" pitchFamily="18" charset="0"/>
                <a:cs typeface="Times New Roman" panose="02020603050405020304" pitchFamily="18" charset="0"/>
              </a:rPr>
              <a:t>2-Proximal tubules:</a:t>
            </a:r>
          </a:p>
          <a:p>
            <a:pPr marL="0" indent="0">
              <a:buNone/>
            </a:pPr>
            <a:r>
              <a:rPr lang="en-US" sz="2800" dirty="0" smtClean="0">
                <a:latin typeface="Times New Roman" panose="02020603050405020304" pitchFamily="18" charset="0"/>
                <a:cs typeface="Times New Roman" panose="02020603050405020304" pitchFamily="18" charset="0"/>
              </a:rPr>
              <a:t>Has tow segments:</a:t>
            </a:r>
            <a:endParaRPr lang="en-US" sz="3000" dirty="0"/>
          </a:p>
          <a:p>
            <a:pPr>
              <a:buFont typeface="Wingdings" panose="05000000000000000000" pitchFamily="2" charset="2"/>
              <a:buChar char="q"/>
            </a:pPr>
            <a:r>
              <a:rPr lang="en-US" dirty="0" smtClean="0">
                <a:solidFill>
                  <a:schemeClr val="accent2"/>
                </a:solidFill>
                <a:latin typeface="Times New Roman" panose="02020603050405020304" pitchFamily="18" charset="0"/>
                <a:cs typeface="Times New Roman" panose="02020603050405020304" pitchFamily="18" charset="0"/>
              </a:rPr>
              <a:t>Convoluted </a:t>
            </a:r>
            <a:r>
              <a:rPr lang="en-US" dirty="0">
                <a:solidFill>
                  <a:schemeClr val="accent2"/>
                </a:solidFill>
                <a:latin typeface="Times New Roman" panose="02020603050405020304" pitchFamily="18" charset="0"/>
                <a:cs typeface="Times New Roman" panose="02020603050405020304" pitchFamily="18" charset="0"/>
              </a:rPr>
              <a:t>part</a:t>
            </a:r>
            <a:r>
              <a:rPr lang="en-US" dirty="0">
                <a:latin typeface="Times New Roman" panose="02020603050405020304" pitchFamily="18" charset="0"/>
                <a:cs typeface="Times New Roman" panose="02020603050405020304" pitchFamily="18" charset="0"/>
              </a:rPr>
              <a:t>, which makes several loops in the cortex near the renal corpuscles.</a:t>
            </a:r>
          </a:p>
          <a:p>
            <a:pPr algn="just">
              <a:buFont typeface="Wingdings" panose="05000000000000000000" pitchFamily="2" charset="2"/>
              <a:buChar char="q"/>
            </a:pPr>
            <a:r>
              <a:rPr lang="en-US" dirty="0" smtClean="0">
                <a:solidFill>
                  <a:schemeClr val="accent2"/>
                </a:solidFill>
                <a:latin typeface="Times New Roman" panose="02020603050405020304" pitchFamily="18" charset="0"/>
                <a:cs typeface="Times New Roman" panose="02020603050405020304" pitchFamily="18" charset="0"/>
              </a:rPr>
              <a:t>Straight </a:t>
            </a:r>
            <a:r>
              <a:rPr lang="en-US" dirty="0">
                <a:solidFill>
                  <a:schemeClr val="accent2"/>
                </a:solidFill>
                <a:latin typeface="Times New Roman" panose="02020603050405020304" pitchFamily="18" charset="0"/>
                <a:cs typeface="Times New Roman" panose="02020603050405020304" pitchFamily="18" charset="0"/>
              </a:rPr>
              <a:t>portion</a:t>
            </a:r>
            <a:r>
              <a:rPr lang="en-US" dirty="0">
                <a:latin typeface="Times New Roman" panose="02020603050405020304" pitchFamily="18" charset="0"/>
                <a:cs typeface="Times New Roman" panose="02020603050405020304" pitchFamily="18" charset="0"/>
              </a:rPr>
              <a:t>, extending in to the outer zone of the  medulla.                                                                                                </a:t>
            </a:r>
          </a:p>
          <a:p>
            <a:pPr>
              <a:buNone/>
            </a:pPr>
            <a:r>
              <a:rPr lang="en-US" sz="3500" b="1" dirty="0" smtClean="0">
                <a:solidFill>
                  <a:srgbClr val="00B050"/>
                </a:solidFill>
                <a:latin typeface="Times New Roman" panose="02020603050405020304" pitchFamily="18" charset="0"/>
                <a:cs typeface="Times New Roman" panose="02020603050405020304" pitchFamily="18" charset="0"/>
              </a:rPr>
              <a:t>Histological </a:t>
            </a:r>
            <a:r>
              <a:rPr lang="en-US" sz="3500" b="1" dirty="0">
                <a:solidFill>
                  <a:srgbClr val="00B050"/>
                </a:solidFill>
                <a:latin typeface="Times New Roman" panose="02020603050405020304" pitchFamily="18" charset="0"/>
                <a:cs typeface="Times New Roman" panose="02020603050405020304" pitchFamily="18" charset="0"/>
              </a:rPr>
              <a:t>features:</a:t>
            </a:r>
            <a:r>
              <a:rPr lang="en-US" dirty="0"/>
              <a:t>                                                                           </a:t>
            </a:r>
          </a:p>
          <a:p>
            <a:pPr algn="just">
              <a:buFont typeface="Wingdings" panose="05000000000000000000" pitchFamily="2" charset="2"/>
              <a:buChar char="§"/>
            </a:pPr>
            <a:r>
              <a:rPr lang="en-US" sz="3000" dirty="0" smtClean="0">
                <a:latin typeface="Times New Roman" panose="02020603050405020304" pitchFamily="18" charset="0"/>
                <a:cs typeface="Times New Roman" panose="02020603050405020304" pitchFamily="18" charset="0"/>
              </a:rPr>
              <a:t>are </a:t>
            </a:r>
            <a:r>
              <a:rPr lang="en-US" sz="3000" dirty="0">
                <a:latin typeface="Times New Roman" panose="02020603050405020304" pitchFamily="18" charset="0"/>
                <a:cs typeface="Times New Roman" panose="02020603050405020304" pitchFamily="18" charset="0"/>
              </a:rPr>
              <a:t>lined by high cuboidal epithelium cells that have rounded nucleus centrally located.                                                                </a:t>
            </a:r>
          </a:p>
          <a:p>
            <a:pPr algn="just">
              <a:buFont typeface="Wingdings" panose="05000000000000000000" pitchFamily="2" charset="2"/>
              <a:buChar char="§"/>
            </a:pPr>
            <a:endParaRPr lang="en-US" sz="3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en-US" sz="3000" dirty="0" smtClean="0">
                <a:latin typeface="Times New Roman" panose="02020603050405020304" pitchFamily="18" charset="0"/>
                <a:cs typeface="Times New Roman" panose="02020603050405020304" pitchFamily="18" charset="0"/>
              </a:rPr>
              <a:t>The </a:t>
            </a:r>
            <a:r>
              <a:rPr lang="en-US" sz="3000" dirty="0">
                <a:latin typeface="Times New Roman" panose="02020603050405020304" pitchFamily="18" charset="0"/>
                <a:cs typeface="Times New Roman" panose="02020603050405020304" pitchFamily="18" charset="0"/>
              </a:rPr>
              <a:t>apical surface there is microvilli (brush border) required for reabsorption.                                                                                       </a:t>
            </a:r>
          </a:p>
          <a:p>
            <a:pPr marL="0" indent="0" algn="just">
              <a:buNone/>
            </a:pPr>
            <a:r>
              <a:rPr lang="en-US" dirty="0" smtClean="0"/>
              <a:t>.                                                         </a:t>
            </a:r>
            <a:endParaRPr lang="ar-SA" dirty="0"/>
          </a:p>
          <a:p>
            <a:pPr marL="0" indent="0">
              <a:buNone/>
            </a:pPr>
            <a:endParaRPr lang="en-US" b="1" i="1" dirty="0">
              <a:solidFill>
                <a:srgbClr val="FF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flipV="1">
            <a:off x="457200" y="0"/>
            <a:ext cx="8229600" cy="76200"/>
          </a:xfrm>
        </p:spPr>
        <p:txBody>
          <a:bodyPr>
            <a:normAutofit fontScale="90000"/>
          </a:bodyPr>
          <a:lstStyle/>
          <a:p>
            <a:endParaRPr lang="en-US" dirty="0"/>
          </a:p>
        </p:txBody>
      </p:sp>
    </p:spTree>
    <p:extLst>
      <p:ext uri="{BB962C8B-B14F-4D97-AF65-F5344CB8AC3E}">
        <p14:creationId xmlns:p14="http://schemas.microsoft.com/office/powerpoint/2010/main" val="1256666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553200"/>
          </a:xfrm>
        </p:spPr>
        <p:txBody>
          <a:bodyPr/>
          <a:lstStyle/>
          <a:p>
            <a:pPr>
              <a:buFont typeface="Wingdings" panose="05000000000000000000" pitchFamily="2" charset="2"/>
              <a:buChar char="§"/>
            </a:pP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more </a:t>
            </a:r>
            <a:r>
              <a:rPr lang="en-US" sz="2800" dirty="0">
                <a:latin typeface="Times New Roman" panose="02020603050405020304" pitchFamily="18" charset="0"/>
                <a:cs typeface="Times New Roman" panose="02020603050405020304" pitchFamily="18" charset="0"/>
              </a:rPr>
              <a:t>acidophilic than those other parts of nephron, the cytoplasm appears striated due to elongated mitochondria</a:t>
            </a: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lateral surface of cells contains folds 9 they are flattened processes, joined with processes of adjacent cells. these epithelial cells are adapted for fluid and ion exchange</a:t>
            </a:r>
            <a:r>
              <a:rPr lang="en-US" dirty="0"/>
              <a:t>.</a:t>
            </a:r>
          </a:p>
        </p:txBody>
      </p:sp>
      <p:sp>
        <p:nvSpPr>
          <p:cNvPr id="2" name="Title 1"/>
          <p:cNvSpPr>
            <a:spLocks noGrp="1"/>
          </p:cNvSpPr>
          <p:nvPr>
            <p:ph type="title"/>
          </p:nvPr>
        </p:nvSpPr>
        <p:spPr>
          <a:xfrm>
            <a:off x="457200" y="152400"/>
            <a:ext cx="8229600" cy="76200"/>
          </a:xfrm>
        </p:spPr>
        <p:txBody>
          <a:bodyPr>
            <a:normAutofit fontScale="90000"/>
          </a:bodyPr>
          <a:lstStyle/>
          <a:p>
            <a:endParaRPr lang="en-US" dirty="0"/>
          </a:p>
        </p:txBody>
      </p:sp>
    </p:spTree>
    <p:extLst>
      <p:ext uri="{BB962C8B-B14F-4D97-AF65-F5344CB8AC3E}">
        <p14:creationId xmlns:p14="http://schemas.microsoft.com/office/powerpoint/2010/main" val="2560439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915400" cy="6629400"/>
          </a:xfrm>
        </p:spPr>
        <p:txBody>
          <a:bodyPr>
            <a:normAutofit/>
          </a:bodyPr>
          <a:lstStyle/>
          <a:p>
            <a:pPr>
              <a:buNone/>
            </a:pPr>
            <a:r>
              <a:rPr lang="en-US" b="1" i="1" dirty="0" smtClean="0">
                <a:solidFill>
                  <a:srgbClr val="FF0000"/>
                </a:solidFill>
                <a:latin typeface="Times New Roman" panose="02020603050405020304" pitchFamily="18" charset="0"/>
                <a:cs typeface="Times New Roman" panose="02020603050405020304" pitchFamily="18" charset="0"/>
              </a:rPr>
              <a:t>3-Distal </a:t>
            </a:r>
            <a:r>
              <a:rPr lang="en-US" b="1" i="1" dirty="0">
                <a:solidFill>
                  <a:srgbClr val="FF0000"/>
                </a:solidFill>
                <a:latin typeface="Times New Roman" panose="02020603050405020304" pitchFamily="18" charset="0"/>
                <a:cs typeface="Times New Roman" panose="02020603050405020304" pitchFamily="18" charset="0"/>
              </a:rPr>
              <a:t>convoluted tubules:</a:t>
            </a: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last part of nephron, are found in cortex.</a:t>
            </a:r>
          </a:p>
          <a:p>
            <a:pPr>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They </a:t>
            </a:r>
            <a:r>
              <a:rPr lang="en-US" sz="2800" dirty="0">
                <a:latin typeface="Times New Roman" panose="02020603050405020304" pitchFamily="18" charset="0"/>
                <a:cs typeface="Times New Roman" panose="02020603050405020304" pitchFamily="18" charset="0"/>
              </a:rPr>
              <a:t>are lined by low cuboidal epithelial cells.</a:t>
            </a:r>
          </a:p>
          <a:p>
            <a:pPr>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There </a:t>
            </a:r>
            <a:r>
              <a:rPr lang="en-US" sz="2800" dirty="0">
                <a:latin typeface="Times New Roman" panose="02020603050405020304" pitchFamily="18" charset="0"/>
                <a:cs typeface="Times New Roman" panose="02020603050405020304" pitchFamily="18" charset="0"/>
              </a:rPr>
              <a:t>is no brush border, but occasionally one long cilium project in to the lumen.</a:t>
            </a:r>
          </a:p>
          <a:p>
            <a:pPr>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Have </a:t>
            </a:r>
            <a:r>
              <a:rPr lang="en-US" sz="2800" dirty="0">
                <a:latin typeface="Times New Roman" panose="02020603050405020304" pitchFamily="18" charset="0"/>
                <a:cs typeface="Times New Roman" panose="02020603050405020304" pitchFamily="18" charset="0"/>
              </a:rPr>
              <a:t>large lumen because the epithelium is lower and the cells narrow there are more nuclei than in cross section of proximal segment.</a:t>
            </a:r>
          </a:p>
          <a:p>
            <a:pPr>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Less </a:t>
            </a:r>
            <a:r>
              <a:rPr lang="en-US" sz="2800" dirty="0">
                <a:latin typeface="Times New Roman" panose="02020603050405020304" pitchFamily="18" charset="0"/>
                <a:cs typeface="Times New Roman" panose="02020603050405020304" pitchFamily="18" charset="0"/>
              </a:rPr>
              <a:t>acidophilic than p.c.t, the cells are adapted for fluid and ion exchange</a:t>
            </a:r>
            <a:endParaRPr lang="ar-SA" sz="28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2" name="Title 1"/>
          <p:cNvSpPr>
            <a:spLocks noGrp="1"/>
          </p:cNvSpPr>
          <p:nvPr>
            <p:ph type="title"/>
          </p:nvPr>
        </p:nvSpPr>
        <p:spPr>
          <a:xfrm>
            <a:off x="457200" y="0"/>
            <a:ext cx="8229600" cy="76200"/>
          </a:xfrm>
        </p:spPr>
        <p:txBody>
          <a:bodyPr>
            <a:normAutofit fontScale="90000"/>
          </a:bodyPr>
          <a:lstStyle/>
          <a:p>
            <a:endParaRPr lang="en-US" dirty="0"/>
          </a:p>
        </p:txBody>
      </p:sp>
    </p:spTree>
    <p:extLst>
      <p:ext uri="{BB962C8B-B14F-4D97-AF65-F5344CB8AC3E}">
        <p14:creationId xmlns:p14="http://schemas.microsoft.com/office/powerpoint/2010/main" val="1290472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76199"/>
          </a:xfrm>
        </p:spPr>
        <p:txBody>
          <a:bodyPr>
            <a:normAutofit fontScale="90000"/>
          </a:bodyPr>
          <a:lstStyle/>
          <a:p>
            <a:endParaRPr lang="en-US" dirty="0"/>
          </a:p>
        </p:txBody>
      </p:sp>
      <p:sp>
        <p:nvSpPr>
          <p:cNvPr id="3" name="Subtitle 2"/>
          <p:cNvSpPr>
            <a:spLocks noGrp="1"/>
          </p:cNvSpPr>
          <p:nvPr>
            <p:ph type="subTitle" idx="1"/>
          </p:nvPr>
        </p:nvSpPr>
        <p:spPr>
          <a:xfrm>
            <a:off x="152400" y="228600"/>
            <a:ext cx="8763000" cy="6553200"/>
          </a:xfrm>
        </p:spPr>
        <p:txBody>
          <a:bodyPr>
            <a:normAutofit/>
          </a:bodyPr>
          <a:lstStyle/>
          <a:p>
            <a:pPr algn="l"/>
            <a:r>
              <a:rPr lang="en-US" sz="3600" b="1" i="1" dirty="0">
                <a:solidFill>
                  <a:srgbClr val="FF0000"/>
                </a:solidFill>
                <a:latin typeface="Times New Roman" panose="02020603050405020304" pitchFamily="18" charset="0"/>
                <a:cs typeface="Times New Roman" panose="02020603050405020304" pitchFamily="18" charset="0"/>
              </a:rPr>
              <a:t>Urinary </a:t>
            </a:r>
            <a:r>
              <a:rPr lang="en-US" sz="3600" b="1" i="1" dirty="0" smtClean="0">
                <a:solidFill>
                  <a:srgbClr val="FF0000"/>
                </a:solidFill>
                <a:latin typeface="Times New Roman" panose="02020603050405020304" pitchFamily="18" charset="0"/>
                <a:cs typeface="Times New Roman" panose="02020603050405020304" pitchFamily="18" charset="0"/>
              </a:rPr>
              <a:t>System</a:t>
            </a:r>
            <a:endParaRPr lang="ar-IQ" sz="3600" b="1" i="1" dirty="0" smtClean="0">
              <a:solidFill>
                <a:srgbClr val="FF0000"/>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Is composed of :</a:t>
            </a:r>
          </a:p>
          <a:p>
            <a:pPr algn="just"/>
            <a:r>
              <a:rPr lang="en-US" sz="2800" dirty="0" smtClean="0">
                <a:solidFill>
                  <a:schemeClr val="accent2"/>
                </a:solidFill>
                <a:latin typeface="Times New Roman" panose="02020603050405020304" pitchFamily="18" charset="0"/>
                <a:cs typeface="Times New Roman" panose="02020603050405020304" pitchFamily="18" charset="0"/>
              </a:rPr>
              <a:t>A</a:t>
            </a:r>
            <a:r>
              <a:rPr lang="en-US" sz="2800" dirty="0">
                <a:solidFill>
                  <a:schemeClr val="accent2"/>
                </a:solidFill>
                <a:latin typeface="Times New Roman" panose="02020603050405020304" pitchFamily="18" charset="0"/>
                <a:cs typeface="Times New Roman" panose="02020603050405020304" pitchFamily="18" charset="0"/>
              </a:rPr>
              <a:t>. Kidney- </a:t>
            </a:r>
            <a:r>
              <a:rPr lang="en-US" sz="2800" dirty="0">
                <a:solidFill>
                  <a:schemeClr val="tx1"/>
                </a:solidFill>
                <a:latin typeface="Times New Roman" panose="02020603050405020304" pitchFamily="18" charset="0"/>
                <a:cs typeface="Times New Roman" panose="02020603050405020304" pitchFamily="18" charset="0"/>
              </a:rPr>
              <a:t>paired organs that form the urine.                         </a:t>
            </a:r>
          </a:p>
          <a:p>
            <a:pPr algn="just"/>
            <a:endParaRPr lang="ar-IQ"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dirty="0" smtClean="0">
                <a:solidFill>
                  <a:schemeClr val="accent2"/>
                </a:solidFill>
                <a:latin typeface="Times New Roman" panose="02020603050405020304" pitchFamily="18" charset="0"/>
                <a:cs typeface="Times New Roman" panose="02020603050405020304" pitchFamily="18" charset="0"/>
              </a:rPr>
              <a:t>B</a:t>
            </a:r>
            <a:r>
              <a:rPr lang="en-US" sz="2800" dirty="0">
                <a:solidFill>
                  <a:schemeClr val="accent2"/>
                </a:solidFill>
                <a:latin typeface="Times New Roman" panose="02020603050405020304" pitchFamily="18" charset="0"/>
                <a:cs typeface="Times New Roman" panose="02020603050405020304" pitchFamily="18" charset="0"/>
              </a:rPr>
              <a:t>. Ureters- </a:t>
            </a:r>
            <a:r>
              <a:rPr lang="en-US" sz="2800" dirty="0">
                <a:solidFill>
                  <a:schemeClr val="tx1"/>
                </a:solidFill>
                <a:latin typeface="Times New Roman" panose="02020603050405020304" pitchFamily="18" charset="0"/>
                <a:cs typeface="Times New Roman" panose="02020603050405020304" pitchFamily="18" charset="0"/>
              </a:rPr>
              <a:t>carry urine to bladder, one from each  kidney.</a:t>
            </a:r>
          </a:p>
          <a:p>
            <a:pPr algn="just"/>
            <a:endParaRPr lang="ar-IQ"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dirty="0" smtClean="0">
                <a:solidFill>
                  <a:schemeClr val="accent2"/>
                </a:solidFill>
                <a:latin typeface="Times New Roman" panose="02020603050405020304" pitchFamily="18" charset="0"/>
                <a:cs typeface="Times New Roman" panose="02020603050405020304" pitchFamily="18" charset="0"/>
              </a:rPr>
              <a:t>C</a:t>
            </a:r>
            <a:r>
              <a:rPr lang="en-US" sz="2800" dirty="0">
                <a:solidFill>
                  <a:schemeClr val="accent2"/>
                </a:solidFill>
                <a:latin typeface="Times New Roman" panose="02020603050405020304" pitchFamily="18" charset="0"/>
                <a:cs typeface="Times New Roman" panose="02020603050405020304" pitchFamily="18" charset="0"/>
              </a:rPr>
              <a:t>. Bladder- </a:t>
            </a:r>
            <a:r>
              <a:rPr lang="en-US" sz="2800" dirty="0">
                <a:solidFill>
                  <a:schemeClr val="tx1"/>
                </a:solidFill>
                <a:latin typeface="Times New Roman" panose="02020603050405020304" pitchFamily="18" charset="0"/>
                <a:cs typeface="Times New Roman" panose="02020603050405020304" pitchFamily="18" charset="0"/>
              </a:rPr>
              <a:t>site where urine is collected and stored until urination.                                                                            </a:t>
            </a:r>
          </a:p>
          <a:p>
            <a:pPr algn="just"/>
            <a:endParaRPr lang="ar-IQ"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dirty="0" smtClean="0">
                <a:solidFill>
                  <a:schemeClr val="accent2"/>
                </a:solidFill>
                <a:latin typeface="Times New Roman" panose="02020603050405020304" pitchFamily="18" charset="0"/>
                <a:cs typeface="Times New Roman" panose="02020603050405020304" pitchFamily="18" charset="0"/>
              </a:rPr>
              <a:t>D</a:t>
            </a:r>
            <a:r>
              <a:rPr lang="en-US" sz="2800" dirty="0">
                <a:solidFill>
                  <a:schemeClr val="accent2"/>
                </a:solidFill>
                <a:latin typeface="Times New Roman" panose="02020603050405020304" pitchFamily="18" charset="0"/>
                <a:cs typeface="Times New Roman" panose="02020603050405020304" pitchFamily="18" charset="0"/>
              </a:rPr>
              <a:t>. Urethra</a:t>
            </a:r>
            <a:r>
              <a:rPr lang="en-US" sz="2800" dirty="0">
                <a:solidFill>
                  <a:schemeClr val="tx1"/>
                </a:solidFill>
                <a:latin typeface="Times New Roman" panose="02020603050405020304" pitchFamily="18" charset="0"/>
                <a:cs typeface="Times New Roman" panose="02020603050405020304" pitchFamily="18" charset="0"/>
              </a:rPr>
              <a:t>. Carries urine from bladder to external environment.                                                                       </a:t>
            </a:r>
            <a:endParaRPr lang="ar-SA" sz="2800"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930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lnSpcReduction="10000"/>
          </a:bodyPr>
          <a:lstStyle/>
          <a:p>
            <a:pPr marL="0" indent="0">
              <a:buNone/>
            </a:pPr>
            <a:r>
              <a:rPr lang="en-US" sz="3500" b="1" i="1" dirty="0" smtClean="0">
                <a:solidFill>
                  <a:srgbClr val="FF0000"/>
                </a:solidFill>
                <a:latin typeface="Times New Roman" panose="02020603050405020304" pitchFamily="18" charset="0"/>
                <a:cs typeface="Times New Roman" panose="02020603050405020304" pitchFamily="18" charset="0"/>
              </a:rPr>
              <a:t>4-Loops </a:t>
            </a:r>
            <a:r>
              <a:rPr lang="en-US" sz="3500" b="1" i="1" dirty="0">
                <a:solidFill>
                  <a:srgbClr val="FF0000"/>
                </a:solidFill>
                <a:latin typeface="Times New Roman" panose="02020603050405020304" pitchFamily="18" charset="0"/>
                <a:cs typeface="Times New Roman" panose="02020603050405020304" pitchFamily="18" charset="0"/>
              </a:rPr>
              <a:t>of </a:t>
            </a:r>
            <a:r>
              <a:rPr lang="en-US" sz="3500" b="1" i="1" dirty="0" smtClean="0">
                <a:solidFill>
                  <a:srgbClr val="FF0000"/>
                </a:solidFill>
                <a:latin typeface="Times New Roman" panose="02020603050405020304" pitchFamily="18" charset="0"/>
                <a:cs typeface="Times New Roman" panose="02020603050405020304" pitchFamily="18" charset="0"/>
              </a:rPr>
              <a:t>Henle</a:t>
            </a:r>
          </a:p>
          <a:p>
            <a:pPr algn="just">
              <a:buNone/>
            </a:pPr>
            <a:r>
              <a:rPr lang="en-US" sz="3000" dirty="0">
                <a:latin typeface="Times New Roman" panose="02020603050405020304" pitchFamily="18" charset="0"/>
                <a:cs typeface="Times New Roman" panose="02020603050405020304" pitchFamily="18" charset="0"/>
              </a:rPr>
              <a:t>U shaped structure, composed of thin and thick segments:</a:t>
            </a:r>
          </a:p>
          <a:p>
            <a:pPr algn="just">
              <a:buFont typeface="Wingdings" panose="05000000000000000000" pitchFamily="2" charset="2"/>
              <a:buChar char="Ø"/>
            </a:pPr>
            <a:r>
              <a:rPr lang="en-US" sz="3000" dirty="0" smtClean="0">
                <a:solidFill>
                  <a:srgbClr val="00B050"/>
                </a:solidFill>
                <a:latin typeface="Times New Roman" panose="02020603050405020304" pitchFamily="18" charset="0"/>
                <a:cs typeface="Times New Roman" panose="02020603050405020304" pitchFamily="18" charset="0"/>
              </a:rPr>
              <a:t>Thin </a:t>
            </a:r>
            <a:r>
              <a:rPr lang="en-US" sz="3000" dirty="0">
                <a:solidFill>
                  <a:srgbClr val="00B050"/>
                </a:solidFill>
                <a:latin typeface="Times New Roman" panose="02020603050405020304" pitchFamily="18" charset="0"/>
                <a:cs typeface="Times New Roman" panose="02020603050405020304" pitchFamily="18" charset="0"/>
              </a:rPr>
              <a:t>segment </a:t>
            </a:r>
            <a:r>
              <a:rPr lang="en-US" sz="3000" dirty="0">
                <a:latin typeface="Times New Roman" panose="02020603050405020304" pitchFamily="18" charset="0"/>
                <a:cs typeface="Times New Roman" panose="02020603050405020304" pitchFamily="18" charset="0"/>
              </a:rPr>
              <a:t>: consist of descending and ascending limb of </a:t>
            </a:r>
            <a:r>
              <a:rPr lang="en-US" sz="3000" dirty="0" err="1">
                <a:latin typeface="Times New Roman" panose="02020603050405020304" pitchFamily="18" charset="0"/>
                <a:cs typeface="Times New Roman" panose="02020603050405020304" pitchFamily="18" charset="0"/>
              </a:rPr>
              <a:t>henles</a:t>
            </a:r>
            <a:r>
              <a:rPr lang="en-US" sz="3000" dirty="0">
                <a:latin typeface="Times New Roman" panose="02020603050405020304" pitchFamily="18" charset="0"/>
                <a:cs typeface="Times New Roman" panose="02020603050405020304" pitchFamily="18" charset="0"/>
              </a:rPr>
              <a:t> loop, is lined by simple squamous epithelium  about (3-50) cells are seen, they resemble the capillary   </a:t>
            </a:r>
            <a:r>
              <a:rPr lang="ar-IQ"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except, their nuclei protrude more in to the lumen, the  surface of cells has a few short microvilli.</a:t>
            </a:r>
          </a:p>
          <a:p>
            <a:pPr algn="just">
              <a:buFont typeface="Wingdings" panose="05000000000000000000" pitchFamily="2" charset="2"/>
              <a:buChar char="Ø"/>
            </a:pPr>
            <a:r>
              <a:rPr lang="en-US" sz="3000" dirty="0" smtClean="0">
                <a:solidFill>
                  <a:srgbClr val="00B050"/>
                </a:solidFill>
                <a:latin typeface="Times New Roman" panose="02020603050405020304" pitchFamily="18" charset="0"/>
                <a:cs typeface="Times New Roman" panose="02020603050405020304" pitchFamily="18" charset="0"/>
              </a:rPr>
              <a:t>Thick </a:t>
            </a:r>
            <a:r>
              <a:rPr lang="en-US" sz="3000" dirty="0">
                <a:solidFill>
                  <a:srgbClr val="00B050"/>
                </a:solidFill>
                <a:latin typeface="Times New Roman" panose="02020603050405020304" pitchFamily="18" charset="0"/>
                <a:cs typeface="Times New Roman" panose="02020603050405020304" pitchFamily="18" charset="0"/>
              </a:rPr>
              <a:t>segment </a:t>
            </a:r>
            <a:r>
              <a:rPr lang="en-US" sz="3000" dirty="0">
                <a:latin typeface="Times New Roman" panose="02020603050405020304" pitchFamily="18" charset="0"/>
                <a:cs typeface="Times New Roman" panose="02020603050405020304" pitchFamily="18" charset="0"/>
              </a:rPr>
              <a:t>: consist of ascending limb of H. l,  is lined by simple cuboidal epithelium, the cytoplasm is faintly stained, they similar to distal convoluted tubules, the loops maintain the osmotic gradient in renal parenchyma.                                                                 </a:t>
            </a:r>
            <a:endParaRPr lang="ar-SA" sz="30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2" name="Title 1"/>
          <p:cNvSpPr>
            <a:spLocks noGrp="1"/>
          </p:cNvSpPr>
          <p:nvPr>
            <p:ph type="title"/>
          </p:nvPr>
        </p:nvSpPr>
        <p:spPr>
          <a:xfrm>
            <a:off x="457200" y="152400"/>
            <a:ext cx="8229600" cy="152400"/>
          </a:xfrm>
        </p:spPr>
        <p:txBody>
          <a:bodyPr>
            <a:normAutofit fontScale="90000"/>
          </a:bodyPr>
          <a:lstStyle/>
          <a:p>
            <a:endParaRPr lang="en-US" dirty="0"/>
          </a:p>
        </p:txBody>
      </p:sp>
    </p:spTree>
    <p:extLst>
      <p:ext uri="{BB962C8B-B14F-4D97-AF65-F5344CB8AC3E}">
        <p14:creationId xmlns:p14="http://schemas.microsoft.com/office/powerpoint/2010/main" val="1713294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199" cy="670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99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62999"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467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45719"/>
          </a:xfrm>
        </p:spPr>
        <p:txBody>
          <a:bodyPr>
            <a:normAutofit fontScale="90000"/>
          </a:bodyPr>
          <a:lstStyle/>
          <a:p>
            <a:endParaRPr lang="en-US" dirty="0"/>
          </a:p>
        </p:txBody>
      </p:sp>
    </p:spTree>
    <p:extLst>
      <p:ext uri="{BB962C8B-B14F-4D97-AF65-F5344CB8AC3E}">
        <p14:creationId xmlns:p14="http://schemas.microsoft.com/office/powerpoint/2010/main" val="586305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154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45719"/>
          </a:xfrm>
        </p:spPr>
        <p:txBody>
          <a:bodyPr>
            <a:normAutofit fontScale="90000"/>
          </a:bodyPr>
          <a:lstStyle/>
          <a:p>
            <a:endParaRPr lang="en-US" dirty="0"/>
          </a:p>
        </p:txBody>
      </p:sp>
    </p:spTree>
    <p:extLst>
      <p:ext uri="{BB962C8B-B14F-4D97-AF65-F5344CB8AC3E}">
        <p14:creationId xmlns:p14="http://schemas.microsoft.com/office/powerpoint/2010/main" val="1721697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9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76200"/>
          </a:xfrm>
        </p:spPr>
        <p:txBody>
          <a:bodyPr>
            <a:normAutofit fontScale="90000"/>
          </a:bodyPr>
          <a:lstStyle/>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9213"/>
            <a:ext cx="8915399" cy="523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32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45719"/>
          </a:xfrm>
        </p:spPr>
        <p:txBody>
          <a:bodyPr>
            <a:normAutofit fontScale="90000"/>
          </a:bodyPr>
          <a:lstStyle/>
          <a:p>
            <a:endParaRPr lang="en-US" dirty="0"/>
          </a:p>
        </p:txBody>
      </p:sp>
    </p:spTree>
    <p:extLst>
      <p:ext uri="{BB962C8B-B14F-4D97-AF65-F5344CB8AC3E}">
        <p14:creationId xmlns:p14="http://schemas.microsoft.com/office/powerpoint/2010/main" val="3997348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15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995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619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0329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5711099</TotalTime>
  <Words>731</Words>
  <Application>Microsoft Office PowerPoint</Application>
  <PresentationFormat>On-screen Show (4:3)</PresentationFormat>
  <Paragraphs>69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fteen</dc:creator>
  <cp:lastModifiedBy>Maher Fattouh</cp:lastModifiedBy>
  <cp:revision>14</cp:revision>
  <dcterms:created xsi:type="dcterms:W3CDTF">2006-08-16T00:00:00Z</dcterms:created>
  <dcterms:modified xsi:type="dcterms:W3CDTF">2012-12-31T22:11:16Z</dcterms:modified>
</cp:coreProperties>
</file>